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725"/>
  <workbookPr/>
  <mc:AlternateContent xmlns:mc="http://schemas.openxmlformats.org/markup-compatibility/2006">
    <mc:Choice Requires="x15">
      <x15ac:absPath xmlns:x15ac="http://schemas.microsoft.com/office/spreadsheetml/2010/11/ac" url="https://sumolcompal-my.sharepoint.com/personal/tania_falcao_sumolcompal_pt/Documents/Desktop/"/>
    </mc:Choice>
  </mc:AlternateContent>
  <xr:revisionPtr revIDLastSave="102" documentId="8_{AA9174EF-4990-4F98-8F7F-F83539AC501A}" xr6:coauthVersionLast="47" xr6:coauthVersionMax="47" xr10:uidLastSave="{1E9DB8F0-909D-415B-A880-28BC9CAD6C8D}"/>
  <bookViews>
    <workbookView xWindow="-96" yWindow="-96" windowWidth="23232" windowHeight="13872" tabRatio="816" xr2:uid="{69DA0590-E0A7-466B-898D-6D9B12681EEF}"/>
  </bookViews>
  <sheets>
    <sheet name="Cap Instalada AIA PCIP" sheetId="1" r:id="rId1"/>
    <sheet name="Temp Formulação" sheetId="6" r:id="rId2"/>
    <sheet name="Dados_PET" sheetId="2" r:id="rId3"/>
    <sheet name="Dados_BIB + Barril" sheetId="3" r:id="rId4"/>
    <sheet name="Dados_F10" sheetId="4" r:id="rId5"/>
    <sheet name="Dados_VIDRO" sheetId="5" r:id="rId6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15" i="1" l="1"/>
  <c r="D15" i="1"/>
  <c r="I3" i="1"/>
  <c r="I5" i="1"/>
  <c r="I4" i="1"/>
  <c r="I6" i="1" l="1"/>
  <c r="F11" i="1"/>
  <c r="F9" i="1"/>
  <c r="D10" i="1"/>
  <c r="F10" i="1"/>
  <c r="D9" i="1"/>
  <c r="F12" i="1" l="1"/>
  <c r="D11" i="1"/>
  <c r="F8" i="1"/>
  <c r="F7" i="1" l="1"/>
  <c r="D6" i="1"/>
  <c r="D5" i="1"/>
  <c r="F13" i="1" l="1"/>
  <c r="D8" i="1"/>
  <c r="D12" i="1"/>
  <c r="D13" i="1" l="1"/>
  <c r="D7" i="1"/>
  <c r="D14" i="1" l="1"/>
  <c r="F6" i="1" l="1"/>
  <c r="F5" i="1"/>
  <c r="F14" i="1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Tânia Falcão</author>
    <author>Norberta Costa Nunes</author>
  </authors>
  <commentList>
    <comment ref="I2" authorId="0" shapeId="0" xr:uid="{9092F4D4-C74F-47A7-BF72-CAE0096995EE}">
      <text>
        <r>
          <rPr>
            <sz val="9"/>
            <color indexed="81"/>
            <rFont val="Tahoma"/>
            <family val="2"/>
          </rPr>
          <t xml:space="preserve">
foi utilizado ao tempo de formulação mais rápido 123 minutos</t>
        </r>
      </text>
    </comment>
    <comment ref="C3" authorId="1" shapeId="0" xr:uid="{1FD04F48-7F92-4232-AFC9-44884F396E23}">
      <text>
        <r>
          <rPr>
            <b/>
            <sz val="9"/>
            <color indexed="81"/>
            <rFont val="Tahoma"/>
            <family val="2"/>
          </rPr>
          <t>Norberta Costa Nunes:</t>
        </r>
        <r>
          <rPr>
            <sz val="9"/>
            <color indexed="81"/>
            <rFont val="Tahoma"/>
            <family val="2"/>
          </rPr>
          <t xml:space="preserve">
Capacidade máxima da enchedora</t>
        </r>
      </text>
    </comment>
    <comment ref="E3" authorId="1" shapeId="0" xr:uid="{BF39B529-BC00-4059-9132-D91604E564BA}">
      <text>
        <r>
          <rPr>
            <b/>
            <sz val="9"/>
            <color indexed="81"/>
            <rFont val="Tahoma"/>
            <family val="2"/>
          </rPr>
          <t>Norberta Costa Nunes:</t>
        </r>
        <r>
          <rPr>
            <sz val="9"/>
            <color indexed="81"/>
            <rFont val="Tahoma"/>
            <family val="2"/>
          </rPr>
          <t xml:space="preserve">
V-Graphs </t>
        </r>
      </text>
    </comment>
    <comment ref="E5" authorId="1" shapeId="0" xr:uid="{6C65340A-4A1D-4985-B66E-01C811443A40}">
      <text>
        <r>
          <rPr>
            <b/>
            <sz val="9"/>
            <color indexed="81"/>
            <rFont val="Tahoma"/>
            <family val="2"/>
          </rPr>
          <t>:</t>
        </r>
        <r>
          <rPr>
            <sz val="9"/>
            <color indexed="81"/>
            <rFont val="Tahoma"/>
            <family val="2"/>
          </rPr>
          <t xml:space="preserve">
Multiterminal = 8.000</t>
        </r>
      </text>
    </comment>
    <comment ref="E6" authorId="1" shapeId="0" xr:uid="{D4BBC5A6-C1A9-4308-8607-FD789E7AFDF6}">
      <text>
        <r>
          <rPr>
            <sz val="9"/>
            <color indexed="81"/>
            <rFont val="Tahoma"/>
            <family val="2"/>
          </rPr>
          <t xml:space="preserve">
Multiterminal= 16.800
6*1,5L = 15.000</t>
        </r>
      </text>
    </comment>
    <comment ref="E11" authorId="1" shapeId="0" xr:uid="{049A7767-0D1F-49A5-BC4C-9FAF81EBF675}">
      <text>
        <r>
          <rPr>
            <b/>
            <sz val="9"/>
            <color indexed="81"/>
            <rFont val="Tahoma"/>
            <family val="2"/>
          </rPr>
          <t>Norberta Costa Nunes:</t>
        </r>
        <r>
          <rPr>
            <sz val="9"/>
            <color indexed="81"/>
            <rFont val="Tahoma"/>
            <family val="2"/>
          </rPr>
          <t xml:space="preserve">
Considerado uma perda de 15%. A auferir mais tarde.</t>
        </r>
      </text>
    </comment>
  </commentList>
</comments>
</file>

<file path=xl/sharedStrings.xml><?xml version="1.0" encoding="utf-8"?>
<sst xmlns="http://schemas.openxmlformats.org/spreadsheetml/2006/main" count="64" uniqueCount="58">
  <si>
    <t>Linhas Produção</t>
  </si>
  <si>
    <t>Embalagem com maior volume/hora</t>
  </si>
  <si>
    <t>Regime PCIP</t>
  </si>
  <si>
    <t>1. Teórico</t>
  </si>
  <si>
    <t>2. Real</t>
  </si>
  <si>
    <t>Capacidade nominal teórica</t>
  </si>
  <si>
    <t>Capacidade nominal real</t>
  </si>
  <si>
    <t>Emb./hora</t>
  </si>
  <si>
    <t>Litros/24H</t>
  </si>
  <si>
    <t>Emb./Hora</t>
  </si>
  <si>
    <t>PET 01</t>
  </si>
  <si>
    <t>Garrafa 2,0L</t>
  </si>
  <si>
    <t>PET 02</t>
  </si>
  <si>
    <t>Garrafa 1.5L</t>
  </si>
  <si>
    <t>LATAS 10</t>
  </si>
  <si>
    <t>Lata 0,33L</t>
  </si>
  <si>
    <t>LATAS 11</t>
  </si>
  <si>
    <t>VTP 13</t>
  </si>
  <si>
    <t>Garrafa 0,30L</t>
  </si>
  <si>
    <t>VTR  12</t>
  </si>
  <si>
    <t>Garrafa 0,33L</t>
  </si>
  <si>
    <t>BIB</t>
  </si>
  <si>
    <t>Saco 20L</t>
  </si>
  <si>
    <t>Barris</t>
  </si>
  <si>
    <t>Tanquetas</t>
  </si>
  <si>
    <t>Tanqueta 18L</t>
  </si>
  <si>
    <t>-</t>
  </si>
  <si>
    <t>F1:</t>
  </si>
  <si>
    <t>F2:</t>
  </si>
  <si>
    <t>BIB:</t>
  </si>
  <si>
    <t>Dados referentes à nova enchedora</t>
  </si>
  <si>
    <t>ag Vol.</t>
  </si>
  <si>
    <t>Notas</t>
  </si>
  <si>
    <t>Output Indicativo (bph)</t>
  </si>
  <si>
    <t>3L</t>
  </si>
  <si>
    <t>Só para Sumol Laranja: Caixa de 6L 🡪 2 sacos por caixa!!
Sacos são colocados na caixa em posição simétrica, ou seja, com as válvulas em posição oposta (caixa tem uma abertura de cada lado)</t>
  </si>
  <si>
    <t>5L</t>
  </si>
  <si>
    <t>Produtos PEPSICO e SUMOL+COMPAL 🡪 Caixa standard (5L)</t>
  </si>
  <si>
    <t>10L</t>
  </si>
  <si>
    <t>Produtos PEPSICO e SUMOL+COMPAL 🡪 Caixa standard (10L)</t>
  </si>
  <si>
    <t>20L</t>
  </si>
  <si>
    <t>Produtos PEPSICO e SUMOL+COMPAL 🡪 Caixa standard (20L)</t>
  </si>
  <si>
    <t>BARRIL:</t>
  </si>
  <si>
    <t xml:space="preserve">F10: </t>
  </si>
  <si>
    <t>ENCHEDORA KRONES</t>
  </si>
  <si>
    <t xml:space="preserve">F12: </t>
  </si>
  <si>
    <t xml:space="preserve">F13: </t>
  </si>
  <si>
    <t>Capcidade de Formulação</t>
  </si>
  <si>
    <t>Terminal Formulação 1</t>
  </si>
  <si>
    <t>Terminal Formulação 2</t>
  </si>
  <si>
    <t>Terminal Formulação 3</t>
  </si>
  <si>
    <t>TOTAL</t>
  </si>
  <si>
    <t xml:space="preserve">Calcúlo AIA </t>
  </si>
  <si>
    <t xml:space="preserve">Tempo formulação xarope AIA </t>
  </si>
  <si>
    <t>Dados da memória descritiva submetida à APA para o cáculo AIA para valiadação com a CCDR C</t>
  </si>
  <si>
    <t>Capacidade Instalada Xarope Ton/dia
(Tempo Formulação)</t>
  </si>
  <si>
    <t>Capacidade Instalada (L)/dia</t>
  </si>
  <si>
    <t>Capacidade Instalada (ton)/dia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6" x14ac:knownFonts="1">
    <font>
      <sz val="11"/>
      <color theme="1"/>
      <name val="Aptos Narrow"/>
      <family val="2"/>
      <scheme val="minor"/>
    </font>
    <font>
      <b/>
      <sz val="9"/>
      <color theme="1"/>
      <name val="Calibri"/>
      <family val="2"/>
    </font>
    <font>
      <sz val="9"/>
      <color theme="1"/>
      <name val="Calibri"/>
      <family val="2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9"/>
      <name val="Calibri"/>
      <family val="2"/>
    </font>
    <font>
      <b/>
      <sz val="11"/>
      <color theme="1"/>
      <name val="Aptos Narrow"/>
      <family val="2"/>
      <scheme val="minor"/>
    </font>
    <font>
      <b/>
      <u/>
      <sz val="11"/>
      <color theme="1"/>
      <name val="Aptos Narrow"/>
      <family val="2"/>
      <scheme val="minor"/>
    </font>
    <font>
      <sz val="9"/>
      <color theme="1"/>
      <name val="Aptos Narrow"/>
      <family val="2"/>
      <scheme val="minor"/>
    </font>
    <font>
      <b/>
      <sz val="9"/>
      <name val="Calibri"/>
      <family val="2"/>
    </font>
    <font>
      <sz val="8"/>
      <name val="Aptos Narrow"/>
      <family val="2"/>
      <scheme val="minor"/>
    </font>
    <font>
      <b/>
      <sz val="14"/>
      <color theme="4" tint="-0.499984740745262"/>
      <name val="Calibri"/>
      <family val="2"/>
    </font>
    <font>
      <sz val="12"/>
      <color theme="1"/>
      <name val="Aptos Narrow"/>
      <family val="2"/>
      <scheme val="minor"/>
    </font>
    <font>
      <sz val="11"/>
      <color theme="1"/>
      <name val="Calibri"/>
      <family val="2"/>
    </font>
    <font>
      <b/>
      <sz val="14"/>
      <name val="Calibri"/>
      <family val="2"/>
    </font>
    <font>
      <b/>
      <sz val="14"/>
      <color theme="1"/>
      <name val="Calibri"/>
      <family val="2"/>
    </font>
  </fonts>
  <fills count="12">
    <fill>
      <patternFill patternType="none"/>
    </fill>
    <fill>
      <patternFill patternType="gray125"/>
    </fill>
    <fill>
      <patternFill patternType="solid">
        <fgColor rgb="FFE6E6E6"/>
        <bgColor indexed="64"/>
      </patternFill>
    </fill>
    <fill>
      <patternFill patternType="solid">
        <fgColor rgb="FFD9D9D9"/>
        <bgColor indexed="64"/>
      </patternFill>
    </fill>
    <fill>
      <patternFill patternType="mediumGray">
        <fgColor rgb="FFFFFFFF"/>
        <bgColor rgb="FFF9F9F9"/>
      </patternFill>
    </fill>
    <fill>
      <patternFill patternType="solid">
        <fgColor rgb="FFFFFF00"/>
        <bgColor indexed="64"/>
      </patternFill>
    </fill>
    <fill>
      <patternFill patternType="solid">
        <fgColor theme="3" tint="0.749992370372631"/>
        <bgColor indexed="64"/>
      </patternFill>
    </fill>
    <fill>
      <patternFill patternType="solid">
        <fgColor theme="3" tint="0.89999084444715716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7" tint="0.39997558519241921"/>
        <bgColor indexed="64"/>
      </patternFill>
    </fill>
  </fills>
  <borders count="15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/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47">
    <xf numFmtId="0" fontId="0" fillId="0" borderId="0" xfId="0"/>
    <xf numFmtId="0" fontId="7" fillId="5" borderId="0" xfId="0" applyFont="1" applyFill="1"/>
    <xf numFmtId="0" fontId="6" fillId="0" borderId="6" xfId="0" applyFont="1" applyBorder="1" applyAlignment="1">
      <alignment vertical="center"/>
    </xf>
    <xf numFmtId="0" fontId="6" fillId="0" borderId="1" xfId="0" applyFont="1" applyBorder="1" applyAlignment="1">
      <alignment vertical="center"/>
    </xf>
    <xf numFmtId="0" fontId="0" fillId="0" borderId="8" xfId="0" applyBorder="1" applyAlignment="1">
      <alignment vertical="center" wrapText="1"/>
    </xf>
    <xf numFmtId="0" fontId="0" fillId="0" borderId="9" xfId="0" applyBorder="1" applyAlignment="1">
      <alignment vertical="center" wrapText="1"/>
    </xf>
    <xf numFmtId="0" fontId="0" fillId="0" borderId="2" xfId="0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7" xfId="0" applyBorder="1" applyAlignment="1">
      <alignment vertical="center" wrapText="1"/>
    </xf>
    <xf numFmtId="0" fontId="8" fillId="0" borderId="0" xfId="0" applyFont="1" applyAlignment="1">
      <alignment horizontal="left" vertical="center" wrapText="1"/>
    </xf>
    <xf numFmtId="0" fontId="8" fillId="0" borderId="0" xfId="0" applyFont="1" applyAlignment="1">
      <alignment vertical="center" wrapText="1"/>
    </xf>
    <xf numFmtId="0" fontId="8" fillId="0" borderId="3" xfId="0" applyFont="1" applyBorder="1" applyAlignment="1">
      <alignment vertical="center" wrapText="1"/>
    </xf>
    <xf numFmtId="0" fontId="6" fillId="0" borderId="5" xfId="0" applyFont="1" applyBorder="1" applyAlignment="1">
      <alignment horizontal="center" vertical="center" wrapText="1"/>
    </xf>
    <xf numFmtId="0" fontId="6" fillId="0" borderId="0" xfId="0" applyFont="1"/>
    <xf numFmtId="0" fontId="6" fillId="0" borderId="0" xfId="0" applyFont="1" applyAlignment="1">
      <alignment horizontal="center" vertical="center"/>
    </xf>
    <xf numFmtId="9" fontId="0" fillId="0" borderId="0" xfId="0" applyNumberFormat="1" applyAlignment="1">
      <alignment horizontal="center" vertical="center"/>
    </xf>
    <xf numFmtId="1" fontId="0" fillId="0" borderId="0" xfId="0" applyNumberFormat="1" applyAlignment="1">
      <alignment horizontal="center" vertical="center"/>
    </xf>
    <xf numFmtId="0" fontId="2" fillId="0" borderId="0" xfId="0" applyFont="1" applyAlignment="1">
      <alignment vertical="center"/>
    </xf>
    <xf numFmtId="0" fontId="2" fillId="4" borderId="10" xfId="0" applyFont="1" applyFill="1" applyBorder="1" applyAlignment="1">
      <alignment vertical="center"/>
    </xf>
    <xf numFmtId="0" fontId="2" fillId="0" borderId="10" xfId="0" applyFont="1" applyBorder="1" applyAlignment="1">
      <alignment vertical="center"/>
    </xf>
    <xf numFmtId="3" fontId="5" fillId="0" borderId="10" xfId="0" applyNumberFormat="1" applyFont="1" applyBorder="1" applyAlignment="1">
      <alignment horizontal="center" vertical="center"/>
    </xf>
    <xf numFmtId="0" fontId="5" fillId="0" borderId="10" xfId="0" applyFont="1" applyBorder="1" applyAlignment="1">
      <alignment horizontal="center" vertical="center"/>
    </xf>
    <xf numFmtId="0" fontId="5" fillId="3" borderId="10" xfId="0" applyFont="1" applyFill="1" applyBorder="1" applyAlignment="1">
      <alignment horizontal="center" vertical="center"/>
    </xf>
    <xf numFmtId="3" fontId="9" fillId="3" borderId="10" xfId="0" applyNumberFormat="1" applyFont="1" applyFill="1" applyBorder="1" applyAlignment="1">
      <alignment horizontal="center" vertical="center"/>
    </xf>
    <xf numFmtId="0" fontId="9" fillId="2" borderId="10" xfId="0" applyFont="1" applyFill="1" applyBorder="1" applyAlignment="1">
      <alignment horizontal="center" vertical="center"/>
    </xf>
    <xf numFmtId="0" fontId="9" fillId="2" borderId="10" xfId="0" applyFont="1" applyFill="1" applyBorder="1" applyAlignment="1">
      <alignment horizontal="center" vertical="center" wrapText="1"/>
    </xf>
    <xf numFmtId="0" fontId="1" fillId="3" borderId="10" xfId="0" applyFont="1" applyFill="1" applyBorder="1" applyAlignment="1">
      <alignment horizontal="left" vertical="center"/>
    </xf>
    <xf numFmtId="0" fontId="1" fillId="3" borderId="10" xfId="0" applyFont="1" applyFill="1" applyBorder="1" applyAlignment="1">
      <alignment horizontal="center" vertical="center" wrapText="1"/>
    </xf>
    <xf numFmtId="0" fontId="9" fillId="2" borderId="10" xfId="0" applyFont="1" applyFill="1" applyBorder="1" applyAlignment="1">
      <alignment horizontal="center" vertical="center"/>
    </xf>
    <xf numFmtId="0" fontId="9" fillId="2" borderId="10" xfId="0" applyFont="1" applyFill="1" applyBorder="1" applyAlignment="1">
      <alignment horizontal="center" vertical="center" wrapText="1"/>
    </xf>
    <xf numFmtId="0" fontId="9" fillId="7" borderId="11" xfId="0" applyFont="1" applyFill="1" applyBorder="1" applyAlignment="1">
      <alignment horizontal="center" vertical="center" wrapText="1"/>
    </xf>
    <xf numFmtId="1" fontId="2" fillId="0" borderId="10" xfId="0" applyNumberFormat="1" applyFont="1" applyBorder="1" applyAlignment="1">
      <alignment horizontal="center" vertical="center"/>
    </xf>
    <xf numFmtId="0" fontId="2" fillId="8" borderId="10" xfId="0" applyFont="1" applyFill="1" applyBorder="1" applyAlignment="1">
      <alignment vertical="center"/>
    </xf>
    <xf numFmtId="0" fontId="11" fillId="9" borderId="0" xfId="0" applyFont="1" applyFill="1" applyBorder="1" applyAlignment="1">
      <alignment vertical="center"/>
    </xf>
    <xf numFmtId="0" fontId="11" fillId="6" borderId="12" xfId="0" applyFont="1" applyFill="1" applyBorder="1" applyAlignment="1">
      <alignment horizontal="center" vertical="center"/>
    </xf>
    <xf numFmtId="0" fontId="11" fillId="6" borderId="13" xfId="0" applyFont="1" applyFill="1" applyBorder="1" applyAlignment="1">
      <alignment horizontal="center" vertical="center"/>
    </xf>
    <xf numFmtId="0" fontId="12" fillId="0" borderId="0" xfId="0" applyFont="1"/>
    <xf numFmtId="0" fontId="2" fillId="0" borderId="0" xfId="0" applyFont="1" applyBorder="1" applyAlignment="1">
      <alignment vertical="center" wrapText="1"/>
    </xf>
    <xf numFmtId="0" fontId="2" fillId="9" borderId="0" xfId="0" applyFont="1" applyFill="1" applyBorder="1" applyAlignment="1">
      <alignment vertical="center" wrapText="1"/>
    </xf>
    <xf numFmtId="0" fontId="2" fillId="9" borderId="0" xfId="0" applyFont="1" applyFill="1" applyBorder="1" applyAlignment="1">
      <alignment vertical="center"/>
    </xf>
    <xf numFmtId="0" fontId="2" fillId="9" borderId="0" xfId="0" applyFont="1" applyFill="1" applyBorder="1" applyAlignment="1">
      <alignment horizontal="left" vertical="center" wrapText="1"/>
    </xf>
    <xf numFmtId="0" fontId="1" fillId="9" borderId="0" xfId="0" applyFont="1" applyFill="1" applyBorder="1" applyAlignment="1">
      <alignment horizontal="center" vertical="center" wrapText="1"/>
    </xf>
    <xf numFmtId="0" fontId="13" fillId="10" borderId="0" xfId="0" applyFont="1" applyFill="1" applyBorder="1" applyAlignment="1">
      <alignment horizontal="left" vertical="center" wrapText="1"/>
    </xf>
    <xf numFmtId="0" fontId="11" fillId="6" borderId="14" xfId="0" applyFont="1" applyFill="1" applyBorder="1" applyAlignment="1">
      <alignment horizontal="center" vertical="center"/>
    </xf>
    <xf numFmtId="0" fontId="1" fillId="0" borderId="0" xfId="0" applyFont="1" applyAlignment="1">
      <alignment vertical="center"/>
    </xf>
    <xf numFmtId="3" fontId="14" fillId="11" borderId="10" xfId="0" applyNumberFormat="1" applyFont="1" applyFill="1" applyBorder="1" applyAlignment="1">
      <alignment horizontal="center" vertical="center"/>
    </xf>
    <xf numFmtId="1" fontId="15" fillId="11" borderId="10" xfId="0" applyNumberFormat="1" applyFont="1" applyFill="1" applyBorder="1" applyAlignment="1">
      <alignment horizontal="center" vertical="center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D9D9D9"/>
      <color rgb="FFE6E6E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445770</xdr:colOff>
      <xdr:row>9</xdr:row>
      <xdr:rowOff>53340</xdr:rowOff>
    </xdr:from>
    <xdr:to>
      <xdr:col>9</xdr:col>
      <xdr:colOff>516758</xdr:colOff>
      <xdr:row>21</xdr:row>
      <xdr:rowOff>86115</xdr:rowOff>
    </xdr:to>
    <xdr:pic>
      <xdr:nvPicPr>
        <xdr:cNvPr id="5" name="Imagem 4">
          <a:extLst>
            <a:ext uri="{FF2B5EF4-FFF2-40B4-BE49-F238E27FC236}">
              <a16:creationId xmlns:a16="http://schemas.microsoft.com/office/drawing/2014/main" id="{0E1F89E8-4B1F-EC2D-D11D-CE271CC7674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465695" y="2682240"/>
          <a:ext cx="3600953" cy="2791215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2</xdr:row>
      <xdr:rowOff>0</xdr:rowOff>
    </xdr:from>
    <xdr:to>
      <xdr:col>9</xdr:col>
      <xdr:colOff>168086</xdr:colOff>
      <xdr:row>18</xdr:row>
      <xdr:rowOff>82408</xdr:rowOff>
    </xdr:to>
    <xdr:pic>
      <xdr:nvPicPr>
        <xdr:cNvPr id="2" name="Imagem 6">
          <a:extLst>
            <a:ext uri="{FF2B5EF4-FFF2-40B4-BE49-F238E27FC236}">
              <a16:creationId xmlns:a16="http://schemas.microsoft.com/office/drawing/2014/main" id="{FF8E95EC-957B-4A63-8AE6-22F6FB261A2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09600" y="361950"/>
          <a:ext cx="5044886" cy="297800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7620</xdr:colOff>
      <xdr:row>17</xdr:row>
      <xdr:rowOff>144780</xdr:rowOff>
    </xdr:from>
    <xdr:to>
      <xdr:col>6</xdr:col>
      <xdr:colOff>551048</xdr:colOff>
      <xdr:row>32</xdr:row>
      <xdr:rowOff>177555</xdr:rowOff>
    </xdr:to>
    <xdr:pic>
      <xdr:nvPicPr>
        <xdr:cNvPr id="3" name="Imagem 2">
          <a:extLst>
            <a:ext uri="{FF2B5EF4-FFF2-40B4-BE49-F238E27FC236}">
              <a16:creationId xmlns:a16="http://schemas.microsoft.com/office/drawing/2014/main" id="{7CE5FD31-262A-4640-8B7C-9704AAFB90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17220" y="3268980"/>
          <a:ext cx="3591428" cy="277597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219075</xdr:colOff>
      <xdr:row>2</xdr:row>
      <xdr:rowOff>123825</xdr:rowOff>
    </xdr:from>
    <xdr:to>
      <xdr:col>3</xdr:col>
      <xdr:colOff>295275</xdr:colOff>
      <xdr:row>16</xdr:row>
      <xdr:rowOff>124404</xdr:rowOff>
    </xdr:to>
    <xdr:pic>
      <xdr:nvPicPr>
        <xdr:cNvPr id="6" name="Imagem 5">
          <a:extLst>
            <a:ext uri="{FF2B5EF4-FFF2-40B4-BE49-F238E27FC236}">
              <a16:creationId xmlns:a16="http://schemas.microsoft.com/office/drawing/2014/main" id="{22890F5D-5B77-476A-823E-B30A1C99598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19075" y="504825"/>
          <a:ext cx="5276850" cy="2667579"/>
        </a:xfrm>
        <a:prstGeom prst="rect">
          <a:avLst/>
        </a:prstGeom>
      </xdr:spPr>
    </xdr:pic>
    <xdr:clientData/>
  </xdr:twoCellAnchor>
  <xdr:twoCellAnchor editAs="oneCell">
    <xdr:from>
      <xdr:col>5</xdr:col>
      <xdr:colOff>161924</xdr:colOff>
      <xdr:row>2</xdr:row>
      <xdr:rowOff>28575</xdr:rowOff>
    </xdr:from>
    <xdr:to>
      <xdr:col>12</xdr:col>
      <xdr:colOff>457199</xdr:colOff>
      <xdr:row>25</xdr:row>
      <xdr:rowOff>110126</xdr:rowOff>
    </xdr:to>
    <xdr:pic>
      <xdr:nvPicPr>
        <xdr:cNvPr id="2" name="Imagem 1">
          <a:extLst>
            <a:ext uri="{FF2B5EF4-FFF2-40B4-BE49-F238E27FC236}">
              <a16:creationId xmlns:a16="http://schemas.microsoft.com/office/drawing/2014/main" id="{68FE0820-7CC7-B6DA-5375-ABB3665FA58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038974" y="409575"/>
          <a:ext cx="4562475" cy="4463051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600076</xdr:colOff>
      <xdr:row>9</xdr:row>
      <xdr:rowOff>189061</xdr:rowOff>
    </xdr:from>
    <xdr:to>
      <xdr:col>8</xdr:col>
      <xdr:colOff>28576</xdr:colOff>
      <xdr:row>22</xdr:row>
      <xdr:rowOff>114651</xdr:rowOff>
    </xdr:to>
    <xdr:pic>
      <xdr:nvPicPr>
        <xdr:cNvPr id="2" name="Imagem 1">
          <a:extLst>
            <a:ext uri="{FF2B5EF4-FFF2-40B4-BE49-F238E27FC236}">
              <a16:creationId xmlns:a16="http://schemas.microsoft.com/office/drawing/2014/main" id="{4ACF4B65-DE05-4BAA-B809-B310A8EF1AD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076" y="2398861"/>
          <a:ext cx="8134350" cy="2402090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314325</xdr:colOff>
      <xdr:row>1</xdr:row>
      <xdr:rowOff>19050</xdr:rowOff>
    </xdr:from>
    <xdr:to>
      <xdr:col>5</xdr:col>
      <xdr:colOff>258042</xdr:colOff>
      <xdr:row>21</xdr:row>
      <xdr:rowOff>86266</xdr:rowOff>
    </xdr:to>
    <xdr:pic>
      <xdr:nvPicPr>
        <xdr:cNvPr id="5" name="Imagem 4">
          <a:extLst>
            <a:ext uri="{FF2B5EF4-FFF2-40B4-BE49-F238E27FC236}">
              <a16:creationId xmlns:a16="http://schemas.microsoft.com/office/drawing/2014/main" id="{369359DF-4E64-47DE-90D1-6EB6B8DDB9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3925" y="209550"/>
          <a:ext cx="6211167" cy="3877216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583762</xdr:colOff>
      <xdr:row>1</xdr:row>
      <xdr:rowOff>104775</xdr:rowOff>
    </xdr:from>
    <xdr:to>
      <xdr:col>12</xdr:col>
      <xdr:colOff>29257</xdr:colOff>
      <xdr:row>29</xdr:row>
      <xdr:rowOff>19878</xdr:rowOff>
    </xdr:to>
    <xdr:pic>
      <xdr:nvPicPr>
        <xdr:cNvPr id="4" name="Imagem 3">
          <a:extLst>
            <a:ext uri="{FF2B5EF4-FFF2-40B4-BE49-F238E27FC236}">
              <a16:creationId xmlns:a16="http://schemas.microsoft.com/office/drawing/2014/main" id="{82BFA1C1-EC83-980F-8AA9-9E101096CC7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851212" y="295275"/>
          <a:ext cx="4322295" cy="5249103"/>
        </a:xfrm>
        <a:prstGeom prst="rect">
          <a:avLst/>
        </a:prstGeom>
      </xdr:spPr>
    </xdr:pic>
    <xdr:clientData/>
  </xdr:twoCellAnchor>
  <xdr:twoCellAnchor editAs="oneCell">
    <xdr:from>
      <xdr:col>0</xdr:col>
      <xdr:colOff>600075</xdr:colOff>
      <xdr:row>1</xdr:row>
      <xdr:rowOff>161925</xdr:rowOff>
    </xdr:from>
    <xdr:to>
      <xdr:col>3</xdr:col>
      <xdr:colOff>143537</xdr:colOff>
      <xdr:row>26</xdr:row>
      <xdr:rowOff>48274</xdr:rowOff>
    </xdr:to>
    <xdr:pic>
      <xdr:nvPicPr>
        <xdr:cNvPr id="5" name="Imagem 4">
          <a:extLst>
            <a:ext uri="{FF2B5EF4-FFF2-40B4-BE49-F238E27FC236}">
              <a16:creationId xmlns:a16="http://schemas.microsoft.com/office/drawing/2014/main" id="{9BD84825-C961-4274-23FA-6D1E4954DCC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00075" y="352425"/>
          <a:ext cx="4744112" cy="4648849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Relationship Id="rId5" Type="http://schemas.openxmlformats.org/officeDocument/2006/relationships/comments" Target="../comments1.xml"/><Relationship Id="rId4" Type="http://schemas.openxmlformats.org/officeDocument/2006/relationships/vmlDrawing" Target="../drawings/vmlDrawing1.v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2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E5F86E-8747-41A0-B607-C486C841E0AF}">
  <dimension ref="A1:L16"/>
  <sheetViews>
    <sheetView showGridLines="0" tabSelected="1" zoomScaleNormal="100" workbookViewId="0">
      <selection activeCell="J9" sqref="J9"/>
    </sheetView>
  </sheetViews>
  <sheetFormatPr defaultColWidth="9.109375" defaultRowHeight="12" x14ac:dyDescent="0.3"/>
  <cols>
    <col min="1" max="1" width="14.109375" style="17" bestFit="1" customWidth="1"/>
    <col min="2" max="6" width="17.6640625" style="17" customWidth="1"/>
    <col min="7" max="7" width="9.109375" style="17" customWidth="1"/>
    <col min="8" max="8" width="23.88671875" style="17" customWidth="1"/>
    <col min="9" max="9" width="18.33203125" style="17" customWidth="1"/>
    <col min="10" max="16384" width="9.109375" style="17"/>
  </cols>
  <sheetData>
    <row r="1" spans="1:12" ht="20.25" customHeight="1" x14ac:dyDescent="0.3">
      <c r="A1" s="27" t="s">
        <v>0</v>
      </c>
      <c r="B1" s="27" t="s">
        <v>1</v>
      </c>
      <c r="C1" s="34" t="s">
        <v>2</v>
      </c>
      <c r="D1" s="43"/>
      <c r="E1" s="43"/>
      <c r="F1" s="35"/>
      <c r="H1" s="34" t="s">
        <v>52</v>
      </c>
      <c r="I1" s="35"/>
    </row>
    <row r="2" spans="1:12" ht="33" customHeight="1" x14ac:dyDescent="0.3">
      <c r="A2" s="27"/>
      <c r="B2" s="27"/>
      <c r="C2" s="28" t="s">
        <v>3</v>
      </c>
      <c r="D2" s="28"/>
      <c r="E2" s="28" t="s">
        <v>4</v>
      </c>
      <c r="F2" s="28"/>
      <c r="H2" s="30" t="s">
        <v>47</v>
      </c>
      <c r="I2" s="30" t="s">
        <v>55</v>
      </c>
    </row>
    <row r="3" spans="1:12" ht="34.200000000000003" customHeight="1" x14ac:dyDescent="0.3">
      <c r="A3" s="27"/>
      <c r="B3" s="27"/>
      <c r="C3" s="29" t="s">
        <v>5</v>
      </c>
      <c r="D3" s="29"/>
      <c r="E3" s="29" t="s">
        <v>6</v>
      </c>
      <c r="F3" s="29"/>
      <c r="H3" s="19" t="s">
        <v>48</v>
      </c>
      <c r="I3" s="31">
        <f>(((24*60)*(20))/(123))*1.2</f>
        <v>280.97560975609758</v>
      </c>
    </row>
    <row r="4" spans="1:12" ht="24.75" customHeight="1" x14ac:dyDescent="0.3">
      <c r="A4" s="27"/>
      <c r="B4" s="27"/>
      <c r="C4" s="25" t="s">
        <v>7</v>
      </c>
      <c r="D4" s="25" t="s">
        <v>8</v>
      </c>
      <c r="E4" s="25" t="s">
        <v>9</v>
      </c>
      <c r="F4" s="24" t="s">
        <v>8</v>
      </c>
      <c r="H4" s="19" t="s">
        <v>49</v>
      </c>
      <c r="I4" s="31">
        <f>(((24*60)*(20))/(123))*1.2</f>
        <v>280.97560975609758</v>
      </c>
    </row>
    <row r="5" spans="1:12" ht="24.75" customHeight="1" x14ac:dyDescent="0.3">
      <c r="A5" s="18" t="s">
        <v>10</v>
      </c>
      <c r="B5" s="19" t="s">
        <v>11</v>
      </c>
      <c r="C5" s="20">
        <v>9500</v>
      </c>
      <c r="D5" s="20">
        <f>+C5*2*24</f>
        <v>456000</v>
      </c>
      <c r="E5" s="20">
        <v>8000</v>
      </c>
      <c r="F5" s="20">
        <f>+E5*24*2</f>
        <v>384000</v>
      </c>
      <c r="H5" s="19" t="s">
        <v>50</v>
      </c>
      <c r="I5" s="31">
        <f>(((24*60)*(20))/(123))*1.2</f>
        <v>280.97560975609758</v>
      </c>
    </row>
    <row r="6" spans="1:12" ht="24.75" customHeight="1" x14ac:dyDescent="0.3">
      <c r="A6" s="18" t="s">
        <v>12</v>
      </c>
      <c r="B6" s="19" t="s">
        <v>13</v>
      </c>
      <c r="C6" s="20">
        <v>30000</v>
      </c>
      <c r="D6" s="20">
        <f>+C6*1.5*24</f>
        <v>1080000</v>
      </c>
      <c r="E6" s="20">
        <v>16800</v>
      </c>
      <c r="F6" s="20">
        <f>+E6*24*1.5</f>
        <v>604800</v>
      </c>
      <c r="H6" s="32" t="s">
        <v>51</v>
      </c>
      <c r="I6" s="46">
        <f t="shared" ref="I6" si="0">SUM(I3:I5)</f>
        <v>842.92682926829275</v>
      </c>
    </row>
    <row r="7" spans="1:12" ht="24.75" customHeight="1" x14ac:dyDescent="0.3">
      <c r="A7" s="18" t="s">
        <v>14</v>
      </c>
      <c r="B7" s="19" t="s">
        <v>15</v>
      </c>
      <c r="C7" s="20">
        <v>60000</v>
      </c>
      <c r="D7" s="20">
        <f>+C7*24*0.33</f>
        <v>475200</v>
      </c>
      <c r="E7" s="20">
        <v>52000</v>
      </c>
      <c r="F7" s="20">
        <f>+E7*24*0.33</f>
        <v>411840</v>
      </c>
    </row>
    <row r="8" spans="1:12" ht="24.75" customHeight="1" x14ac:dyDescent="0.3">
      <c r="A8" s="18" t="s">
        <v>16</v>
      </c>
      <c r="B8" s="19" t="s">
        <v>15</v>
      </c>
      <c r="C8" s="20">
        <v>90000</v>
      </c>
      <c r="D8" s="20">
        <f>+C8*24*0.33</f>
        <v>712800</v>
      </c>
      <c r="E8" s="20">
        <v>67000</v>
      </c>
      <c r="F8" s="20">
        <f>+E8*24*0.33</f>
        <v>530640</v>
      </c>
    </row>
    <row r="9" spans="1:12" ht="32.4" customHeight="1" x14ac:dyDescent="0.3">
      <c r="A9" s="18" t="s">
        <v>17</v>
      </c>
      <c r="B9" s="19" t="s">
        <v>18</v>
      </c>
      <c r="C9" s="20">
        <v>30000</v>
      </c>
      <c r="D9" s="20">
        <f>+C9*24*0.3</f>
        <v>216000</v>
      </c>
      <c r="E9" s="20">
        <v>22000</v>
      </c>
      <c r="F9" s="20">
        <f>+E9*24*0.3</f>
        <v>158400</v>
      </c>
      <c r="H9" s="42" t="s">
        <v>54</v>
      </c>
      <c r="I9" s="42"/>
    </row>
    <row r="10" spans="1:12" ht="24.75" customHeight="1" x14ac:dyDescent="0.3">
      <c r="A10" s="18" t="s">
        <v>19</v>
      </c>
      <c r="B10" s="19" t="s">
        <v>20</v>
      </c>
      <c r="C10" s="20">
        <v>51900</v>
      </c>
      <c r="D10" s="20">
        <f>+C10*24*0.33</f>
        <v>411048</v>
      </c>
      <c r="E10" s="20">
        <v>28000</v>
      </c>
      <c r="F10" s="20">
        <f>+E10*24*0.33</f>
        <v>221760</v>
      </c>
      <c r="H10" s="38"/>
      <c r="I10" s="39"/>
      <c r="L10" s="44"/>
    </row>
    <row r="11" spans="1:12" ht="24.75" customHeight="1" x14ac:dyDescent="0.3">
      <c r="A11" s="18" t="s">
        <v>21</v>
      </c>
      <c r="B11" s="19" t="s">
        <v>22</v>
      </c>
      <c r="C11" s="20">
        <v>320</v>
      </c>
      <c r="D11" s="20">
        <f>+C11*24*20</f>
        <v>153600</v>
      </c>
      <c r="E11" s="20">
        <v>272</v>
      </c>
      <c r="F11" s="20">
        <f>+E11*24*20</f>
        <v>130560</v>
      </c>
      <c r="H11" s="38"/>
      <c r="I11" s="39"/>
    </row>
    <row r="12" spans="1:12" ht="24.75" customHeight="1" x14ac:dyDescent="0.3">
      <c r="A12" s="18" t="s">
        <v>23</v>
      </c>
      <c r="B12" s="19" t="s">
        <v>22</v>
      </c>
      <c r="C12" s="20">
        <v>80</v>
      </c>
      <c r="D12" s="20">
        <f>+C12*24*20</f>
        <v>38400</v>
      </c>
      <c r="E12" s="21">
        <v>75</v>
      </c>
      <c r="F12" s="20">
        <f>+E12*24*20</f>
        <v>36000</v>
      </c>
      <c r="H12" s="40"/>
      <c r="I12" s="39"/>
    </row>
    <row r="13" spans="1:12" ht="24.75" customHeight="1" x14ac:dyDescent="0.3">
      <c r="A13" s="18" t="s">
        <v>24</v>
      </c>
      <c r="B13" s="19" t="s">
        <v>25</v>
      </c>
      <c r="C13" s="20">
        <v>1080</v>
      </c>
      <c r="D13" s="20">
        <f>+C13*24*18</f>
        <v>466560</v>
      </c>
      <c r="E13" s="21">
        <v>180</v>
      </c>
      <c r="F13" s="20">
        <f>+E13*18*24</f>
        <v>77760</v>
      </c>
      <c r="H13" s="41"/>
      <c r="I13" s="41"/>
    </row>
    <row r="14" spans="1:12" ht="21.6" customHeight="1" x14ac:dyDescent="0.3">
      <c r="A14" s="26" t="s">
        <v>56</v>
      </c>
      <c r="B14" s="26"/>
      <c r="C14" s="22" t="s">
        <v>26</v>
      </c>
      <c r="D14" s="23">
        <f>SUM(D5:D13)</f>
        <v>4009608</v>
      </c>
      <c r="E14" s="22" t="s">
        <v>26</v>
      </c>
      <c r="F14" s="22">
        <f>SUM(F5:F13)</f>
        <v>2555760</v>
      </c>
      <c r="H14" s="37"/>
      <c r="I14" s="37"/>
    </row>
    <row r="15" spans="1:12" ht="18" x14ac:dyDescent="0.3">
      <c r="A15" s="26" t="s">
        <v>57</v>
      </c>
      <c r="B15" s="26"/>
      <c r="C15" s="22" t="s">
        <v>26</v>
      </c>
      <c r="D15" s="23">
        <f>D14</f>
        <v>4009608</v>
      </c>
      <c r="E15" s="22" t="s">
        <v>26</v>
      </c>
      <c r="F15" s="45">
        <f>F14/1000</f>
        <v>2555.7600000000002</v>
      </c>
    </row>
    <row r="16" spans="1:12" ht="18" x14ac:dyDescent="0.3">
      <c r="C16" s="33"/>
      <c r="D16" s="33"/>
      <c r="E16" s="33"/>
    </row>
  </sheetData>
  <mergeCells count="11">
    <mergeCell ref="H1:I1"/>
    <mergeCell ref="H9:I9"/>
    <mergeCell ref="A15:B15"/>
    <mergeCell ref="C1:F1"/>
    <mergeCell ref="B1:B4"/>
    <mergeCell ref="A1:A4"/>
    <mergeCell ref="C2:D2"/>
    <mergeCell ref="E2:F2"/>
    <mergeCell ref="C3:D3"/>
    <mergeCell ref="E3:F3"/>
    <mergeCell ref="A14:B14"/>
  </mergeCells>
  <phoneticPr fontId="10" type="noConversion"/>
  <pageMargins left="0.7" right="0.7" top="0.75" bottom="0.75" header="0.3" footer="0.3"/>
  <pageSetup paperSize="9" orientation="portrait" r:id="rId1"/>
  <customProperties>
    <customPr name="_pios_id" r:id="rId2"/>
  </customProperties>
  <ignoredErrors>
    <ignoredError sqref="F9" formula="1"/>
  </ignoredErrors>
  <drawing r:id="rId3"/>
  <legacyDrawing r:id="rId4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872D89A-D4FD-4554-AE6C-1DB44758F794}">
  <dimension ref="C2"/>
  <sheetViews>
    <sheetView showGridLines="0" topLeftCell="A6" workbookViewId="0">
      <selection activeCell="L10" sqref="L10"/>
    </sheetView>
  </sheetViews>
  <sheetFormatPr defaultRowHeight="14.4" x14ac:dyDescent="0.3"/>
  <sheetData>
    <row r="2" spans="3:3" ht="15.6" x14ac:dyDescent="0.3">
      <c r="C2" s="36" t="s">
        <v>53</v>
      </c>
    </row>
  </sheetData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C86404-19C8-43F5-9AD9-F947086392D2}">
  <dimension ref="B1:F1"/>
  <sheetViews>
    <sheetView showGridLines="0" workbookViewId="0">
      <selection activeCell="P22" sqref="P22"/>
    </sheetView>
  </sheetViews>
  <sheetFormatPr defaultRowHeight="14.4" x14ac:dyDescent="0.3"/>
  <cols>
    <col min="2" max="2" width="6.88671875" bestFit="1" customWidth="1"/>
    <col min="3" max="3" width="62" customWidth="1"/>
    <col min="4" max="4" width="16" customWidth="1"/>
  </cols>
  <sheetData>
    <row r="1" spans="2:6" x14ac:dyDescent="0.3">
      <c r="B1" s="1" t="s">
        <v>27</v>
      </c>
      <c r="F1" s="1" t="s">
        <v>28</v>
      </c>
    </row>
  </sheetData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CE1EF4-292E-4C17-A4DC-3CB34CE13A51}">
  <dimension ref="B1:H9"/>
  <sheetViews>
    <sheetView showGridLines="0" workbookViewId="0">
      <selection activeCell="F7" sqref="F7"/>
    </sheetView>
  </sheetViews>
  <sheetFormatPr defaultRowHeight="14.4" x14ac:dyDescent="0.3"/>
  <cols>
    <col min="2" max="2" width="6.88671875" bestFit="1" customWidth="1"/>
    <col min="3" max="3" width="62" customWidth="1"/>
    <col min="4" max="4" width="16" customWidth="1"/>
    <col min="6" max="6" width="9.109375" customWidth="1"/>
  </cols>
  <sheetData>
    <row r="1" spans="2:8" x14ac:dyDescent="0.3">
      <c r="B1" s="1" t="s">
        <v>29</v>
      </c>
      <c r="H1" s="13"/>
    </row>
    <row r="2" spans="2:8" ht="15" thickBot="1" x14ac:dyDescent="0.35">
      <c r="B2" t="s">
        <v>30</v>
      </c>
    </row>
    <row r="3" spans="2:8" ht="29.4" thickBot="1" x14ac:dyDescent="0.35">
      <c r="B3" s="3" t="s">
        <v>31</v>
      </c>
      <c r="C3" s="2" t="s">
        <v>32</v>
      </c>
      <c r="D3" s="12" t="s">
        <v>33</v>
      </c>
      <c r="F3" s="14"/>
      <c r="G3" s="14"/>
    </row>
    <row r="4" spans="2:8" ht="36.75" customHeight="1" x14ac:dyDescent="0.3">
      <c r="B4" s="8" t="s">
        <v>34</v>
      </c>
      <c r="C4" s="9" t="s">
        <v>35</v>
      </c>
      <c r="D4" s="6">
        <v>600</v>
      </c>
      <c r="F4" s="15"/>
      <c r="G4" s="16"/>
    </row>
    <row r="5" spans="2:8" x14ac:dyDescent="0.3">
      <c r="B5" s="4" t="s">
        <v>36</v>
      </c>
      <c r="C5" s="10" t="s">
        <v>37</v>
      </c>
      <c r="D5" s="6">
        <v>580</v>
      </c>
      <c r="F5" s="15"/>
      <c r="G5" s="16"/>
    </row>
    <row r="6" spans="2:8" x14ac:dyDescent="0.3">
      <c r="B6" s="4" t="s">
        <v>38</v>
      </c>
      <c r="C6" s="10" t="s">
        <v>39</v>
      </c>
      <c r="D6" s="6">
        <v>450</v>
      </c>
      <c r="F6" s="15"/>
      <c r="G6" s="16"/>
    </row>
    <row r="7" spans="2:8" ht="15" thickBot="1" x14ac:dyDescent="0.35">
      <c r="B7" s="5" t="s">
        <v>40</v>
      </c>
      <c r="C7" s="11" t="s">
        <v>41</v>
      </c>
      <c r="D7" s="7">
        <v>320</v>
      </c>
      <c r="F7" s="15"/>
      <c r="G7" s="16"/>
    </row>
    <row r="9" spans="2:8" x14ac:dyDescent="0.3">
      <c r="B9" s="1" t="s">
        <v>42</v>
      </c>
    </row>
  </sheetData>
  <pageMargins left="0.7" right="0.7" top="0.75" bottom="0.75" header="0.3" footer="0.3"/>
  <pageSetup paperSize="9"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9DDE95-C6AE-4CE3-A0A4-7E86CE996945}">
  <dimension ref="B1:C1"/>
  <sheetViews>
    <sheetView showGridLines="0" workbookViewId="0">
      <selection activeCell="C26" sqref="C26"/>
    </sheetView>
  </sheetViews>
  <sheetFormatPr defaultRowHeight="14.4" x14ac:dyDescent="0.3"/>
  <cols>
    <col min="2" max="2" width="6.88671875" bestFit="1" customWidth="1"/>
    <col min="3" max="3" width="62" customWidth="1"/>
    <col min="4" max="4" width="16" customWidth="1"/>
  </cols>
  <sheetData>
    <row r="1" spans="2:3" x14ac:dyDescent="0.3">
      <c r="B1" s="1" t="s">
        <v>43</v>
      </c>
      <c r="C1" s="13" t="s">
        <v>44</v>
      </c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D5AEA08-166B-49BD-AA87-703727BB9B10}">
  <dimension ref="B1:F1"/>
  <sheetViews>
    <sheetView showGridLines="0" workbookViewId="0">
      <selection activeCell="C32" sqref="C32"/>
    </sheetView>
  </sheetViews>
  <sheetFormatPr defaultRowHeight="14.4" x14ac:dyDescent="0.3"/>
  <cols>
    <col min="2" max="2" width="6.88671875" bestFit="1" customWidth="1"/>
    <col min="3" max="3" width="62" customWidth="1"/>
    <col min="4" max="4" width="16" customWidth="1"/>
  </cols>
  <sheetData>
    <row r="1" spans="2:6" x14ac:dyDescent="0.3">
      <c r="B1" s="1" t="s">
        <v>45</v>
      </c>
      <c r="F1" s="1" t="s">
        <v>46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95909A861E8D54D9C4415FA6C6C86FD" ma:contentTypeVersion="15" ma:contentTypeDescription="Create a new document." ma:contentTypeScope="" ma:versionID="89842b3fdc6444e837c7ad1562e7b8f3">
  <xsd:schema xmlns:xsd="http://www.w3.org/2001/XMLSchema" xmlns:xs="http://www.w3.org/2001/XMLSchema" xmlns:p="http://schemas.microsoft.com/office/2006/metadata/properties" xmlns:ns2="a84df606-a0e1-47d9-bc6b-54ddb425b7e8" xmlns:ns3="d838cea0-95b2-4b28-b1dc-3ee0bff2e280" xmlns:ns4="http://schemas.microsoft.com/sharepoint/v4" targetNamespace="http://schemas.microsoft.com/office/2006/metadata/properties" ma:root="true" ma:fieldsID="7790f343f7368459888f41d80aecebd4" ns2:_="" ns3:_="" ns4:_="">
    <xsd:import namespace="a84df606-a0e1-47d9-bc6b-54ddb425b7e8"/>
    <xsd:import namespace="d838cea0-95b2-4b28-b1dc-3ee0bff2e28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lcf76f155ced4ddcb4097134ff3c332f" minOccurs="0"/>
                <xsd:element ref="ns2:TaxCatchAll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MediaServiceBillingMetadata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4df606-a0e1-47d9-bc6b-54ddb425b7e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7" nillable="true" ma:displayName="Taxonomy Catch All Column" ma:hidden="true" ma:list="{3fae4094-fc2d-4f62-b61b-3495f042b268}" ma:internalName="TaxCatchAll" ma:showField="CatchAllData" ma:web="a84df606-a0e1-47d9-bc6b-54ddb425b7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38cea0-95b2-4b28-b1dc-3ee0bff2e28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f0e2d56-e1c4-48e3-b4de-e7d38885da0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838cea0-95b2-4b28-b1dc-3ee0bff2e280">
      <Terms xmlns="http://schemas.microsoft.com/office/infopath/2007/PartnerControls"/>
    </lcf76f155ced4ddcb4097134ff3c332f>
    <TaxCatchAll xmlns="a84df606-a0e1-47d9-bc6b-54ddb425b7e8" xsi:nil="true"/>
    <_dlc_DocId xmlns="a84df606-a0e1-47d9-bc6b-54ddb425b7e8">74H47VQDQM2R-1975836800-685010</_dlc_DocId>
    <_dlc_DocIdUrl xmlns="a84df606-a0e1-47d9-bc6b-54ddb425b7e8">
      <Url>https://bdopt.sharepoint.com/sites/BDOEnviestudosPublico/_layouts/15/DocIdRedir.aspx?ID=74H47VQDQM2R-1975836800-685010</Url>
      <Description>74H47VQDQM2R-1975836800-685010</Description>
    </_dlc_DocIdUrl>
    <IconOverlay xmlns="http://schemas.microsoft.com/sharepoint/v4" xsi:nil="true"/>
  </documentManagement>
</p:properties>
</file>

<file path=customXml/itemProps1.xml><?xml version="1.0" encoding="utf-8"?>
<ds:datastoreItem xmlns:ds="http://schemas.openxmlformats.org/officeDocument/2006/customXml" ds:itemID="{8BD5C461-3D77-44C3-9B37-0F937D64ED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A38B73C-34C8-4C34-B166-BCBFF082F776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1197267-9958-40E1-A8AD-793F725878B6}"/>
</file>

<file path=customXml/itemProps4.xml><?xml version="1.0" encoding="utf-8"?>
<ds:datastoreItem xmlns:ds="http://schemas.openxmlformats.org/officeDocument/2006/customXml" ds:itemID="{617CFFAB-2CA1-4E67-A25E-E4CCF17B05A9}">
  <ds:schemaRefs>
    <ds:schemaRef ds:uri="http://schemas.microsoft.com/office/2006/metadata/properties"/>
    <ds:schemaRef ds:uri="http://schemas.microsoft.com/office/infopath/2007/PartnerControls"/>
    <ds:schemaRef ds:uri="d838cea0-95b2-4b28-b1dc-3ee0bff2e280"/>
    <ds:schemaRef ds:uri="a84df606-a0e1-47d9-bc6b-54ddb425b7e8"/>
  </ds:schemaRefs>
</ds:datastoreItem>
</file>

<file path=docMetadata/LabelInfo.xml><?xml version="1.0" encoding="utf-8"?>
<clbl:labelList xmlns:clbl="http://schemas.microsoft.com/office/2020/mipLabelMetadata">
  <clbl:label id="{a82f69d8-d8f9-451b-8bdb-582a92f30e54}" enabled="1" method="Privileged" siteId="{c966f82c-42fb-40e2-9370-3a7a3da6cbe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Folhas de Cálculo</vt:lpstr>
      </vt:variant>
      <vt:variant>
        <vt:i4>6</vt:i4>
      </vt:variant>
    </vt:vector>
  </HeadingPairs>
  <TitlesOfParts>
    <vt:vector size="6" baseType="lpstr">
      <vt:lpstr>Cap Instalada AIA PCIP</vt:lpstr>
      <vt:lpstr>Temp Formulação</vt:lpstr>
      <vt:lpstr>Dados_PET</vt:lpstr>
      <vt:lpstr>Dados_BIB + Barril</vt:lpstr>
      <vt:lpstr>Dados_F10</vt:lpstr>
      <vt:lpstr>Dados_VIDRO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Norberta Costa Nunes</dc:creator>
  <cp:keywords/>
  <dc:description/>
  <cp:lastModifiedBy>Tânia Falcão</cp:lastModifiedBy>
  <cp:revision/>
  <dcterms:created xsi:type="dcterms:W3CDTF">2024-06-25T14:16:06Z</dcterms:created>
  <dcterms:modified xsi:type="dcterms:W3CDTF">2026-04-08T11:16:06Z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0x010100195909A861E8D54D9C4415FA6C6C86FD</vt:lpwstr>
  </property>
  <property fmtid="{D5CDD505-2E9C-101B-9397-08002B2CF9AE}" pid="3" name="_dlc_DocIdItemGuid">
    <vt:lpwstr>8a89a788-20d4-44d9-a761-acbceffc9e4c</vt:lpwstr>
  </property>
  <property fmtid="{D5CDD505-2E9C-101B-9397-08002B2CF9AE}" pid="4" name="MediaServiceImageTags">
    <vt:lpwstr/>
  </property>
</Properties>
</file>